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38" autoAdjust="0"/>
    <p:restoredTop sz="94647"/>
  </p:normalViewPr>
  <p:slideViewPr>
    <p:cSldViewPr snapToGrid="0">
      <p:cViewPr varScale="1">
        <p:scale>
          <a:sx n="78" d="100"/>
          <a:sy n="78" d="100"/>
        </p:scale>
        <p:origin x="140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20-9-2025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20-9-2025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/>
              <a:t>﻿Klikken om </a:t>
            </a:r>
            <a:br>
              <a:rPr lang="nl-NL"/>
            </a:br>
            <a:r>
              <a:rPr lang="nl-NL"/>
              <a:t>een titel toe </a:t>
            </a:r>
            <a:br>
              <a:rPr lang="nl-NL"/>
            </a:br>
            <a:r>
              <a:rPr lang="nl-NL"/>
              <a:t>te voegen</a:t>
            </a:r>
            <a:endParaRPr lang="nl-BE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20/09/2025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/>
              <a:t>Klikken om een titel toe te voegen</a:t>
            </a:r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20/09/2025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20/09/2025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/>
              <a:t>﻿﻿Klikken om </a:t>
            </a:r>
            <a:br>
              <a:rPr lang="nl-NL"/>
            </a:br>
            <a:r>
              <a:rPr lang="nl-NL"/>
              <a:t>een titel toe </a:t>
            </a:r>
            <a:br>
              <a:rPr lang="nl-NL"/>
            </a:br>
            <a:r>
              <a:rPr lang="nl-NL"/>
              <a:t>te voegen</a:t>
            </a:r>
            <a:endParaRPr lang="nl-BE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0;p3">
            <a:extLst>
              <a:ext uri="{FF2B5EF4-FFF2-40B4-BE49-F238E27FC236}">
                <a16:creationId xmlns:a16="http://schemas.microsoft.com/office/drawing/2014/main" id="{D3D20C78-6CAB-D0C1-CC46-92EB474F742B}"/>
              </a:ext>
            </a:extLst>
          </p:cNvPr>
          <p:cNvGrpSpPr/>
          <p:nvPr userDrawn="1"/>
        </p:nvGrpSpPr>
        <p:grpSpPr>
          <a:xfrm>
            <a:off x="125506" y="1312858"/>
            <a:ext cx="11821095" cy="4739788"/>
            <a:chOff x="0" y="-241102"/>
            <a:chExt cx="23088432" cy="12605757"/>
          </a:xfrm>
        </p:grpSpPr>
        <p:grpSp>
          <p:nvGrpSpPr>
            <p:cNvPr id="4" name="Google Shape;11;p3">
              <a:extLst>
                <a:ext uri="{FF2B5EF4-FFF2-40B4-BE49-F238E27FC236}">
                  <a16:creationId xmlns:a16="http://schemas.microsoft.com/office/drawing/2014/main" id="{774CD032-2491-0EA3-110B-A4A232711981}"/>
                </a:ext>
              </a:extLst>
            </p:cNvPr>
            <p:cNvGrpSpPr/>
            <p:nvPr/>
          </p:nvGrpSpPr>
          <p:grpSpPr>
            <a:xfrm>
              <a:off x="0" y="-241102"/>
              <a:ext cx="23069813" cy="12605757"/>
              <a:chOff x="0" y="-47625"/>
              <a:chExt cx="4557000" cy="2490026"/>
            </a:xfrm>
          </p:grpSpPr>
          <p:sp>
            <p:nvSpPr>
              <p:cNvPr id="24" name="Google Shape;12;p3">
                <a:extLst>
                  <a:ext uri="{FF2B5EF4-FFF2-40B4-BE49-F238E27FC236}">
                    <a16:creationId xmlns:a16="http://schemas.microsoft.com/office/drawing/2014/main" id="{A5296724-D287-E9AD-C584-E99A46BA1962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3;p3">
                <a:extLst>
                  <a:ext uri="{FF2B5EF4-FFF2-40B4-BE49-F238E27FC236}">
                    <a16:creationId xmlns:a16="http://schemas.microsoft.com/office/drawing/2014/main" id="{9BFCE26D-E1C9-84E5-62E3-AD6E1E61628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" name="Google Shape;14;p3">
              <a:extLst>
                <a:ext uri="{FF2B5EF4-FFF2-40B4-BE49-F238E27FC236}">
                  <a16:creationId xmlns:a16="http://schemas.microsoft.com/office/drawing/2014/main" id="{7CA62C7E-7AFB-8BE7-0966-204CF3B6B8E8}"/>
                </a:ext>
              </a:extLst>
            </p:cNvPr>
            <p:cNvGrpSpPr/>
            <p:nvPr/>
          </p:nvGrpSpPr>
          <p:grpSpPr>
            <a:xfrm>
              <a:off x="18619" y="-241102"/>
              <a:ext cx="23069813" cy="12605757"/>
              <a:chOff x="0" y="-47625"/>
              <a:chExt cx="4557000" cy="2490026"/>
            </a:xfrm>
          </p:grpSpPr>
          <p:sp>
            <p:nvSpPr>
              <p:cNvPr id="22" name="Google Shape;15;p3">
                <a:extLst>
                  <a:ext uri="{FF2B5EF4-FFF2-40B4-BE49-F238E27FC236}">
                    <a16:creationId xmlns:a16="http://schemas.microsoft.com/office/drawing/2014/main" id="{8B166782-D65E-5C26-F638-6950FA6AA6EB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;p3">
                <a:extLst>
                  <a:ext uri="{FF2B5EF4-FFF2-40B4-BE49-F238E27FC236}">
                    <a16:creationId xmlns:a16="http://schemas.microsoft.com/office/drawing/2014/main" id="{4D032EC4-83C4-B306-B702-C5F03AA5067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" name="Google Shape;17;p3">
              <a:extLst>
                <a:ext uri="{FF2B5EF4-FFF2-40B4-BE49-F238E27FC236}">
                  <a16:creationId xmlns:a16="http://schemas.microsoft.com/office/drawing/2014/main" id="{80CBAD35-B3D3-A4CA-4DCD-28C2E8C57466}"/>
                </a:ext>
              </a:extLst>
            </p:cNvPr>
            <p:cNvCxnSpPr/>
            <p:nvPr/>
          </p:nvCxnSpPr>
          <p:spPr>
            <a:xfrm rot="10800000" flipH="1">
              <a:off x="18619" y="815297"/>
              <a:ext cx="23031900" cy="255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" name="Google Shape;18;p3">
              <a:extLst>
                <a:ext uri="{FF2B5EF4-FFF2-40B4-BE49-F238E27FC236}">
                  <a16:creationId xmlns:a16="http://schemas.microsoft.com/office/drawing/2014/main" id="{8AF619C7-F07F-0B97-55F1-799165037C61}"/>
                </a:ext>
              </a:extLst>
            </p:cNvPr>
            <p:cNvGrpSpPr/>
            <p:nvPr/>
          </p:nvGrpSpPr>
          <p:grpSpPr>
            <a:xfrm>
              <a:off x="318466" y="201915"/>
              <a:ext cx="394777" cy="394777"/>
              <a:chOff x="0" y="0"/>
              <a:chExt cx="812800" cy="812800"/>
            </a:xfrm>
          </p:grpSpPr>
          <p:sp>
            <p:nvSpPr>
              <p:cNvPr id="20" name="Google Shape;19;p3">
                <a:extLst>
                  <a:ext uri="{FF2B5EF4-FFF2-40B4-BE49-F238E27FC236}">
                    <a16:creationId xmlns:a16="http://schemas.microsoft.com/office/drawing/2014/main" id="{1E7394ED-CBAC-899B-C272-7CD15373EB1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0;p3">
                <a:extLst>
                  <a:ext uri="{FF2B5EF4-FFF2-40B4-BE49-F238E27FC236}">
                    <a16:creationId xmlns:a16="http://schemas.microsoft.com/office/drawing/2014/main" id="{42272333-0621-AADD-822C-70EA8A303D9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" name="Google Shape;21;p3">
              <a:extLst>
                <a:ext uri="{FF2B5EF4-FFF2-40B4-BE49-F238E27FC236}">
                  <a16:creationId xmlns:a16="http://schemas.microsoft.com/office/drawing/2014/main" id="{1EB024F5-0F4A-2AFC-5667-D70AED88BC30}"/>
                </a:ext>
              </a:extLst>
            </p:cNvPr>
            <p:cNvGrpSpPr/>
            <p:nvPr/>
          </p:nvGrpSpPr>
          <p:grpSpPr>
            <a:xfrm>
              <a:off x="989083" y="201915"/>
              <a:ext cx="394777" cy="394777"/>
              <a:chOff x="0" y="0"/>
              <a:chExt cx="812800" cy="812800"/>
            </a:xfrm>
          </p:grpSpPr>
          <p:sp>
            <p:nvSpPr>
              <p:cNvPr id="18" name="Google Shape;22;p3">
                <a:extLst>
                  <a:ext uri="{FF2B5EF4-FFF2-40B4-BE49-F238E27FC236}">
                    <a16:creationId xmlns:a16="http://schemas.microsoft.com/office/drawing/2014/main" id="{2723212C-7404-D7F6-1953-CCE353E80CA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3;p3">
                <a:extLst>
                  <a:ext uri="{FF2B5EF4-FFF2-40B4-BE49-F238E27FC236}">
                    <a16:creationId xmlns:a16="http://schemas.microsoft.com/office/drawing/2014/main" id="{B7F92287-A3D3-9FF9-1F4C-00ED199503EA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24;p3">
              <a:extLst>
                <a:ext uri="{FF2B5EF4-FFF2-40B4-BE49-F238E27FC236}">
                  <a16:creationId xmlns:a16="http://schemas.microsoft.com/office/drawing/2014/main" id="{5CECB6CC-2483-07CF-A1E4-CEA0A8E12113}"/>
                </a:ext>
              </a:extLst>
            </p:cNvPr>
            <p:cNvGrpSpPr/>
            <p:nvPr/>
          </p:nvGrpSpPr>
          <p:grpSpPr>
            <a:xfrm>
              <a:off x="1663247" y="201915"/>
              <a:ext cx="394777" cy="394777"/>
              <a:chOff x="0" y="0"/>
              <a:chExt cx="812800" cy="812800"/>
            </a:xfrm>
          </p:grpSpPr>
          <p:sp>
            <p:nvSpPr>
              <p:cNvPr id="14" name="Google Shape;25;p3">
                <a:extLst>
                  <a:ext uri="{FF2B5EF4-FFF2-40B4-BE49-F238E27FC236}">
                    <a16:creationId xmlns:a16="http://schemas.microsoft.com/office/drawing/2014/main" id="{6F4D1DBC-0B1A-C746-C046-CB0667C8FE7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6;p3">
                <a:extLst>
                  <a:ext uri="{FF2B5EF4-FFF2-40B4-BE49-F238E27FC236}">
                    <a16:creationId xmlns:a16="http://schemas.microsoft.com/office/drawing/2014/main" id="{1406DA95-C217-990A-6097-E584BF6B64AC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399" y="1810310"/>
            <a:ext cx="11605942" cy="4175637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5794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1"/>
            <a:ext cx="11041200" cy="64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88400"/>
            <a:ext cx="11006400" cy="4364246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480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531620"/>
            <a:ext cx="11006400" cy="452102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1"/>
            <a:ext cx="11041200" cy="6503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1"/>
            <a:ext cx="11041200" cy="5784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1"/>
            <a:ext cx="11041200" cy="64701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20/09/2025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E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Hoogfrequent versterkers met 1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Oktober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1: Bekomen 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834" y="1179576"/>
            <a:ext cx="644833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* Class E amp 1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M_M1         2 1 0 0 FDB33N25 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L_L1         2 3  1000uH  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C_C1         2 0  4.78nF  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L_L2         4 5  24.93uH  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C_C2         2 4  6.04nF  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R_RL         5 0  14.88 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V_Vdd        3 0 12.5V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V_Vin        1 0 PULSE(0 9 1.05u 20n 20n 1.05u 2.10526u) DC=0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.model FDB33N25 VDMOS(Rg=3 Rd=40m Rs=27m Vto=5.35 Kp=35 lambda=.05 Cgdmax=1.1n Cgdmin=25p Cgs=1.7n Cjo=800p Is=7.94p Rb=7m mfg=Fairchild Vds=250 Ron=94m Qg=37n)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van het eerste voorbeeld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VB1: Verloop spanningen (opstarten oscillatie)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646" y="1179576"/>
            <a:ext cx="1012670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VB1: Initieel verloop van de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179576"/>
            <a:ext cx="100584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VB1: detail 1 periode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445" y="1179576"/>
            <a:ext cx="996511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VB1: Schema met aanpassing 50 Ohm coax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6" y="1179576"/>
            <a:ext cx="1185128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berekende waardes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834" y="1179576"/>
            <a:ext cx="644833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aanpassing 50 Ohm coax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6" y="1179576"/>
            <a:ext cx="1185128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* Class E amp 1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M_M1         2 1 0 0 FDB33N25 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L_L1         2 3  270uH  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C_C1         2 0  176.9nF  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L_L2         4 5  8.03uH  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C_C2         2 4  222.56nF  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R_RL         5 0  1.39 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V_Vdd        3 0 12.5V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V_Vin        1 0 PULSE(0 9 3.65u 20n 20n 3.65u 7.3u) DC=0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.model FDB33N25 VDMOS(Rg=3 Rd=40m Rs=27m Vto=5.35 Kp=35 lambda=.05 Cgdmax=1.1n Cgdmin=25p Cgs=1.7n Cjo=800p Is=7.94p Rb=7m mfg=Fairchild Vds=250 Ron=94m Qg=37n)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SPICE file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bekomen oscillatie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261" y="1179576"/>
            <a:ext cx="1007547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Resonante seriekring van de klasse 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108" y="1179576"/>
            <a:ext cx="910378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bv2: detail opstartsequentie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53" y="1179576"/>
            <a:ext cx="1010109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1 periode van de Steady State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647" y="1179576"/>
            <a:ext cx="992270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E met derde harmonische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244" y="1179576"/>
            <a:ext cx="870151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E met injection locking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412" y="1179576"/>
            <a:ext cx="711517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* Class E Tsai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M_SWn        0 11 10 0 nmos W=31580u L=0.35u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M_SWp        3 11 10 3 pmos W=500u L=0.35u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* stage 1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L_L1         3 6  0.37nH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L_L2         3 7  0.37nH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M_11         10 1 6 0 nmos W=980u L=0.35u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M_12         10 7 6 0 nmos W=980u L=0.35u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M_13         10 6 7 0 nmos W=980u L=0.35u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M_14         10 2 7 0 nmos W=980u L=0.35u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* stage 2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M_21         10 6 8 0 nmos W=3600u L=0.35u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M_22         10 9 8 0 nmos W=4800u L=0.35u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M_23         10 8 9 0 nmos W=4800u L=0.35u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M_24         10 7 9 0 nmos W=3600u L=0.35u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E circuit met injection locking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L_L3         3 8  0.37nH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L_L4         3 9  0.37nH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L_L5         8 4  0.8nH 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L_L6         9 5  0.8nH 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C_C1         4 5  5.1pF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* belasting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R_RL1        4 0  50 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R_RL2        5 0  50 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.include simul/berkeley35.lib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E circuit met injection locking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simulatie Klasse E circuit met injection locking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723" y="1179576"/>
            <a:ext cx="1009255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 periode M21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608" y="1179576"/>
            <a:ext cx="1003278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 periode M22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53" y="1179576"/>
            <a:ext cx="1010109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 in resonante seriekring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616" y="1179576"/>
            <a:ext cx="947276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Voeding met DC stroom door L1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694" y="1179576"/>
            <a:ext cx="543261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Voeding met DC stroom door L1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448" y="1179576"/>
            <a:ext cx="95271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278" y="1179576"/>
            <a:ext cx="509144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448" y="1179576"/>
            <a:ext cx="95271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Transistor om de spanning op 0 te houden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834" y="1179576"/>
            <a:ext cx="644833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Spanning na 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448" y="1179576"/>
            <a:ext cx="9527104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Props1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8</cp:revision>
  <dcterms:created xsi:type="dcterms:W3CDTF">2017-06-28T07:18:12Z</dcterms:created>
  <dcterms:modified xsi:type="dcterms:W3CDTF">2025-09-20T17:19:34Z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